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57662"/>
    <a:srgbClr val="8D2E26"/>
    <a:srgbClr val="9A1A1A"/>
    <a:srgbClr val="A31111"/>
    <a:srgbClr val="823432"/>
    <a:srgbClr val="60634C"/>
    <a:srgbClr val="ACAA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CA66BF-C982-3440-A6AD-437F5748A138}" v="12" dt="2025-12-03T22:44:45.6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69" autoAdjust="0"/>
    <p:restoredTop sz="94660"/>
  </p:normalViewPr>
  <p:slideViewPr>
    <p:cSldViewPr snapToGrid="0">
      <p:cViewPr varScale="1">
        <p:scale>
          <a:sx n="81" d="100"/>
          <a:sy n="81" d="100"/>
        </p:scale>
        <p:origin x="48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microsoft.com/office/2015/10/relationships/revisionInfo" Target="revisionInfo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B9E0D6-B164-4CCD-A627-19A3F03E2C8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6DA457FF-0BEF-4A9B-AB75-C4C00A842A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43AD5268-5613-4880-8671-3FC5BBA7B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B2BB668-82CE-4D09-8C30-27EEEA5E87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1A03FD5-7278-436D-8A4E-5BDEBA4FC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000325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BA502C-60B1-479C-9C55-CF7A02D49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961226E-206B-4391-8AE6-8249BF7A788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EB5107B-068A-4959-9F3B-BD39771AB2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E5A9C3-0375-4BCE-9F91-A17DF261D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93B630F-4EFC-4CE2-86C5-BD0E07066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84696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9251CA62-1513-493C-9E21-9747E6B005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24028F5-91BD-4919-A892-88239F23A7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8BA90F-3D01-4116-AA86-D0EFC427FA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9A0CB1-8547-47D6-8837-D14D7150E6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EDE3E94-786A-492E-A73D-A992DBD611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23668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EE72158-16B2-4A21-B8DC-8B2BBE3A9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CE16866-2B8C-4D36-AEE1-D9EC82CF2D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5B30428-9D40-4696-81C7-10B6B261C1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3E14286-F94C-45B5-AE42-D8F5436B9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CC38C43-5BA7-4432-8C2F-3CEAA95084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148661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BA7B3AA-BD18-4A8D-89CF-46DBCB50F1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675D620-E75E-4BF8-AD36-2C28F66BC53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CEAFA22-2DB7-4065-B570-ECD831FE7B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F68D5B1-BC01-4FBC-824D-D6DC1C8141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213FEA9-F338-44C7-A620-FF04D4FD12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641986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72258D-25EE-4893-82C9-19D2B9EC4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6D33809-CFEF-48BE-9067-BEC01694165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289BA416-2586-4FFA-A0F5-905E7E47B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3B6386-8FAF-4EEE-BAA8-E5137F7CD9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851CC3D-0B25-4754-8EBB-6BBA6724CA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E27590D-6366-40DF-B151-C26B44206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7866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DD8558-347B-4904-8B57-BA61E994AA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A0CBD0E-B379-457A-B875-DDCBA3EDC5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EF34F31-4D42-4D98-9DAE-2627549483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F1E97C7-2D61-4437-A473-B994F20091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3ECCA839-EFD5-45D3-B573-3969A9057E0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04AD390E-7D46-4286-8799-6F9449618D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2562022-257E-41FA-80EF-A9397B337B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72A51336-E686-48CE-96F3-D0EDEC9AD3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564161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C2EF0A-8E10-4B7E-82E6-833EB29E9B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095D7B5-0479-414E-A58E-3AED123C40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A5A32F4-500B-4A38-AD46-A7F3936F9B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FE4640F7-BA4D-4C12-B5E9-1154971829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4837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DB3AB06-F74D-44FD-BFC7-323D5EE747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C547AE54-A3BB-45DD-86A2-F331E1FCD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ABEA777E-D1E9-45F0-B446-73D0E233E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1818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C1D0A71-8C85-474E-822F-5FEF01E1D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D587D0-A6F1-48B1-9B7D-5917674307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C17610A-6775-4C9F-A7D8-2E4E194823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0759390-71B9-434B-B0CD-B7BD0E6596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CE4297E-8573-47A6-BFA1-426B182460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51A90851-811A-4AD4-A38C-13D6B25D8A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70352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9986A80-4AFD-45A2-82B8-09F5714A9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511CFBA-6F28-4D69-9F21-5CC2E5BCEC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221EC62-2A92-4F08-B0A5-A7B6F48BF13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53D380F-AFF8-4986-9D2E-9060109DC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D6DDA85F-4039-4393-83F7-43B2DDE6B5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CEC8736-48AC-4BD3-90C9-95ECAFB784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11444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47ADEFA-784D-444E-8779-D43B0D3C22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739126D-F44D-497C-9291-1D32275741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9641459-2B0F-4B5A-A096-F30BCF9209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E8FBCB-761E-4835-B11C-62336FBDC3A8}" type="datetimeFigureOut">
              <a:rPr lang="pt-BR" smtClean="0"/>
              <a:t>29/12/2025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1DA33D-1CF6-475B-B1F3-88C08859643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9551868-4886-43E5-B08D-A726E0F464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0E419-176E-4798-88DF-985A2738651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1814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www.ofielcatolico.com.br/2006/09/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saibahistoria.blogspot.com/2020/12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t.wikipedia.org/wiki/Ex%C3%A9rcito_Imperial_Brasileiro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10 curiosidades sobre a atroz Guerra do Paraguai, a maior da América Latina  - Aventuras na História">
            <a:extLst>
              <a:ext uri="{FF2B5EF4-FFF2-40B4-BE49-F238E27FC236}">
                <a16:creationId xmlns:a16="http://schemas.microsoft.com/office/drawing/2014/main" id="{72E8D214-21B7-4382-87D8-CF02B2BA43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>
            <a:extLst>
              <a:ext uri="{FF2B5EF4-FFF2-40B4-BE49-F238E27FC236}">
                <a16:creationId xmlns:a16="http://schemas.microsoft.com/office/drawing/2014/main" id="{B32A0ACF-1135-4070-968C-D3D94B9B9C74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ACAA9D">
              <a:alpha val="46000"/>
            </a:srgbClr>
          </a:solidFill>
          <a:ln>
            <a:solidFill>
              <a:srgbClr val="ACAA9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BC6605DC-1504-49D1-A9D3-4D7CC4064B87}"/>
              </a:ext>
            </a:extLst>
          </p:cNvPr>
          <p:cNvSpPr/>
          <p:nvPr/>
        </p:nvSpPr>
        <p:spPr>
          <a:xfrm>
            <a:off x="3800707" y="5982664"/>
            <a:ext cx="981308" cy="1427356"/>
          </a:xfrm>
          <a:prstGeom prst="roundRect">
            <a:avLst/>
          </a:prstGeom>
          <a:solidFill>
            <a:srgbClr val="A31111"/>
          </a:solidFill>
          <a:ln>
            <a:solidFill>
              <a:srgbClr val="8D2E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02600C59-6BC3-4C5E-8264-6083C48D045C}"/>
              </a:ext>
            </a:extLst>
          </p:cNvPr>
          <p:cNvSpPr/>
          <p:nvPr/>
        </p:nvSpPr>
        <p:spPr>
          <a:xfrm>
            <a:off x="4911183" y="5982664"/>
            <a:ext cx="981308" cy="1427356"/>
          </a:xfrm>
          <a:prstGeom prst="roundRect">
            <a:avLst/>
          </a:prstGeom>
          <a:solidFill>
            <a:srgbClr val="9A1A1A"/>
          </a:solidFill>
          <a:ln>
            <a:solidFill>
              <a:srgbClr val="8D2E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2" name="Retângulo: Cantos Arredondados 11">
            <a:extLst>
              <a:ext uri="{FF2B5EF4-FFF2-40B4-BE49-F238E27FC236}">
                <a16:creationId xmlns:a16="http://schemas.microsoft.com/office/drawing/2014/main" id="{8D0402F7-A267-45A4-B08E-0BE29CC041E5}"/>
              </a:ext>
            </a:extLst>
          </p:cNvPr>
          <p:cNvSpPr/>
          <p:nvPr/>
        </p:nvSpPr>
        <p:spPr>
          <a:xfrm>
            <a:off x="6021659" y="5982664"/>
            <a:ext cx="981308" cy="1427356"/>
          </a:xfrm>
          <a:prstGeom prst="roundRect">
            <a:avLst/>
          </a:prstGeom>
          <a:solidFill>
            <a:srgbClr val="8D2E26"/>
          </a:solidFill>
          <a:ln>
            <a:solidFill>
              <a:srgbClr val="8D2E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B39C9757-C4F6-4C55-B4EF-E9F21C59AA62}"/>
              </a:ext>
            </a:extLst>
          </p:cNvPr>
          <p:cNvSpPr/>
          <p:nvPr/>
        </p:nvSpPr>
        <p:spPr>
          <a:xfrm>
            <a:off x="7199971" y="5982664"/>
            <a:ext cx="981308" cy="1427356"/>
          </a:xfrm>
          <a:prstGeom prst="roundRect">
            <a:avLst/>
          </a:prstGeom>
          <a:solidFill>
            <a:srgbClr val="823432"/>
          </a:solidFill>
          <a:ln>
            <a:solidFill>
              <a:srgbClr val="8D2E2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D2A2D063-142F-48E8-9677-C9264A61AA7D}"/>
              </a:ext>
            </a:extLst>
          </p:cNvPr>
          <p:cNvSpPr txBox="1"/>
          <p:nvPr/>
        </p:nvSpPr>
        <p:spPr>
          <a:xfrm>
            <a:off x="2810108" y="2085279"/>
            <a:ext cx="642310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7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askerville Old Face" panose="02020602080505020303" pitchFamily="18" charset="0"/>
              </a:rPr>
              <a:t>Guerra do Paraguai</a:t>
            </a:r>
          </a:p>
        </p:txBody>
      </p:sp>
    </p:spTree>
    <p:extLst>
      <p:ext uri="{BB962C8B-B14F-4D97-AF65-F5344CB8AC3E}">
        <p14:creationId xmlns:p14="http://schemas.microsoft.com/office/powerpoint/2010/main" val="3793747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A5C080A2-25B9-4482-BB01-3C3B48CC3EDA}"/>
              </a:ext>
            </a:extLst>
          </p:cNvPr>
          <p:cNvSpPr/>
          <p:nvPr/>
        </p:nvSpPr>
        <p:spPr>
          <a:xfrm>
            <a:off x="0" y="0"/>
            <a:ext cx="3078379" cy="6859945"/>
          </a:xfrm>
          <a:prstGeom prst="rect">
            <a:avLst/>
          </a:prstGeom>
          <a:solidFill>
            <a:srgbClr val="A31111"/>
          </a:solidFill>
          <a:ln>
            <a:solidFill>
              <a:srgbClr val="A311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E13CA4F8-6D47-48E9-95F9-D0ACE4C7C401}"/>
              </a:ext>
            </a:extLst>
          </p:cNvPr>
          <p:cNvSpPr txBox="1"/>
          <p:nvPr/>
        </p:nvSpPr>
        <p:spPr>
          <a:xfrm>
            <a:off x="153651" y="906145"/>
            <a:ext cx="3078379" cy="415498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6600" dirty="0">
                <a:latin typeface="Baskerville Old Face" panose="02020602080505020303" pitchFamily="18" charset="0"/>
              </a:rPr>
              <a:t>A </a:t>
            </a:r>
          </a:p>
          <a:p>
            <a:r>
              <a:rPr lang="pt-BR" sz="6600" dirty="0">
                <a:latin typeface="Baskerville Old Face" panose="02020602080505020303" pitchFamily="18" charset="0"/>
              </a:rPr>
              <a:t>Guerra</a:t>
            </a:r>
          </a:p>
          <a:p>
            <a:r>
              <a:rPr lang="pt-BR" sz="6600" dirty="0">
                <a:latin typeface="Baskerville Old Face" panose="02020602080505020303" pitchFamily="18" charset="0"/>
              </a:rPr>
              <a:t> do </a:t>
            </a:r>
          </a:p>
          <a:p>
            <a:r>
              <a:rPr lang="pt-BR" sz="6600" dirty="0">
                <a:latin typeface="Baskerville Old Face" panose="02020602080505020303" pitchFamily="18" charset="0"/>
              </a:rPr>
              <a:t>Paraguai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B3D3B97-2EA9-42DD-ADE0-2CA7504EE60D}"/>
              </a:ext>
            </a:extLst>
          </p:cNvPr>
          <p:cNvSpPr txBox="1"/>
          <p:nvPr/>
        </p:nvSpPr>
        <p:spPr>
          <a:xfrm>
            <a:off x="3385681" y="582980"/>
            <a:ext cx="7582829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>
                <a:effectLst/>
              </a:rPr>
              <a:t>A Guerra do Paraguai (1864–1870), também chamada Guerra da Tríplice Aliança, foi o conflito mais sangrento da América do Sul: o Paraguai de Francisco Solano López enfrentou sozinho Brasil, Argentina e Uruguai. Durou seis anos e acabou em tragédia total – até 70% da população paraguaia morreu e o país perdeu 140 mil km² de território para os vencedores</a:t>
            </a:r>
          </a:p>
          <a:p>
            <a:endParaRPr lang="pt-BR" dirty="0">
              <a:latin typeface="Baskerville Old Face" panose="02020602080505020303" pitchFamily="18" charset="0"/>
            </a:endParaRPr>
          </a:p>
        </p:txBody>
      </p:sp>
      <p:sp>
        <p:nvSpPr>
          <p:cNvPr id="3" name="Estrela: 7 Pontas 2">
            <a:extLst>
              <a:ext uri="{FF2B5EF4-FFF2-40B4-BE49-F238E27FC236}">
                <a16:creationId xmlns:a16="http://schemas.microsoft.com/office/drawing/2014/main" id="{069F41D1-D7E1-A234-5474-9F5FF2B0F8A5}"/>
              </a:ext>
            </a:extLst>
          </p:cNvPr>
          <p:cNvSpPr/>
          <p:nvPr/>
        </p:nvSpPr>
        <p:spPr>
          <a:xfrm>
            <a:off x="10814175" y="-738075"/>
            <a:ext cx="1828800" cy="1828800"/>
          </a:xfrm>
          <a:prstGeom prst="star7">
            <a:avLst>
              <a:gd name="adj" fmla="val 42381"/>
              <a:gd name="hf" fmla="val 102572"/>
              <a:gd name="vf" fmla="val 105210"/>
            </a:avLst>
          </a:prstGeom>
          <a:solidFill>
            <a:srgbClr val="823432"/>
          </a:solidFill>
          <a:ln>
            <a:solidFill>
              <a:srgbClr val="A3111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980801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tângulo: Cantos Arredondados 12">
            <a:extLst>
              <a:ext uri="{FF2B5EF4-FFF2-40B4-BE49-F238E27FC236}">
                <a16:creationId xmlns:a16="http://schemas.microsoft.com/office/drawing/2014/main" id="{4B16CAEC-6081-48CE-AE22-97349C5E6739}"/>
              </a:ext>
            </a:extLst>
          </p:cNvPr>
          <p:cNvSpPr/>
          <p:nvPr/>
        </p:nvSpPr>
        <p:spPr>
          <a:xfrm>
            <a:off x="9261087" y="3570592"/>
            <a:ext cx="2654633" cy="2572125"/>
          </a:xfrm>
          <a:prstGeom prst="roundRect">
            <a:avLst/>
          </a:prstGeom>
          <a:solidFill>
            <a:schemeClr val="tx1">
              <a:lumMod val="50000"/>
              <a:lumOff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5C080A2-25B9-4482-BB01-3C3B48CC3EDA}"/>
              </a:ext>
            </a:extLst>
          </p:cNvPr>
          <p:cNvSpPr/>
          <p:nvPr/>
        </p:nvSpPr>
        <p:spPr>
          <a:xfrm>
            <a:off x="0" y="0"/>
            <a:ext cx="3078379" cy="6859945"/>
          </a:xfrm>
          <a:prstGeom prst="rect">
            <a:avLst/>
          </a:prstGeom>
          <a:solidFill>
            <a:srgbClr val="9A1A1A"/>
          </a:solidFill>
          <a:ln>
            <a:solidFill>
              <a:srgbClr val="A311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B3D3B97-2EA9-42DD-ADE0-2CA7504EE60D}"/>
              </a:ext>
            </a:extLst>
          </p:cNvPr>
          <p:cNvSpPr txBox="1"/>
          <p:nvPr/>
        </p:nvSpPr>
        <p:spPr>
          <a:xfrm>
            <a:off x="3078379" y="644524"/>
            <a:ext cx="5842597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A monarquia enfraqueceu por causa da pressão pelo fim da escravidão, da insatisfação do Exército após a Guerra do Paraguai, do conflito entre Igreja e Estado e do avanço das ideias republicanas. Dom Pedro II também estava doente e com pouca influência, o que agravou a crise.</a:t>
            </a:r>
            <a:endParaRPr lang="pt-BR" dirty="0">
              <a:latin typeface="Baskerville Old Face" panose="02020602080505020303" pitchFamily="18" charset="0"/>
            </a:endParaRPr>
          </a:p>
        </p:txBody>
      </p:sp>
      <p:grpSp>
        <p:nvGrpSpPr>
          <p:cNvPr id="10" name="Agrupar 9">
            <a:extLst>
              <a:ext uri="{FF2B5EF4-FFF2-40B4-BE49-F238E27FC236}">
                <a16:creationId xmlns:a16="http://schemas.microsoft.com/office/drawing/2014/main" id="{E1D86D6C-98B1-429C-B742-F3A8E124FDFD}"/>
              </a:ext>
            </a:extLst>
          </p:cNvPr>
          <p:cNvGrpSpPr/>
          <p:nvPr/>
        </p:nvGrpSpPr>
        <p:grpSpPr>
          <a:xfrm>
            <a:off x="8619893" y="226831"/>
            <a:ext cx="3111190" cy="2962418"/>
            <a:chOff x="8619893" y="226831"/>
            <a:chExt cx="3111190" cy="2962418"/>
          </a:xfrm>
        </p:grpSpPr>
        <p:sp>
          <p:nvSpPr>
            <p:cNvPr id="6" name="Retângulo: Cantos Arredondados 5">
              <a:extLst>
                <a:ext uri="{FF2B5EF4-FFF2-40B4-BE49-F238E27FC236}">
                  <a16:creationId xmlns:a16="http://schemas.microsoft.com/office/drawing/2014/main" id="{D7F3A093-CE9A-41EB-9DAB-E0E227B1FE45}"/>
                </a:ext>
              </a:extLst>
            </p:cNvPr>
            <p:cNvSpPr/>
            <p:nvPr/>
          </p:nvSpPr>
          <p:spPr>
            <a:xfrm>
              <a:off x="8619893" y="226831"/>
              <a:ext cx="2810107" cy="2832410"/>
            </a:xfrm>
            <a:prstGeom prst="roundRect">
              <a:avLst/>
            </a:prstGeom>
            <a:solidFill>
              <a:schemeClr val="bg2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/>
            </a:p>
          </p:txBody>
        </p:sp>
        <p:sp>
          <p:nvSpPr>
            <p:cNvPr id="3" name="Retângulo: Cantos Arredondados 2">
              <a:extLst>
                <a:ext uri="{FF2B5EF4-FFF2-40B4-BE49-F238E27FC236}">
                  <a16:creationId xmlns:a16="http://schemas.microsoft.com/office/drawing/2014/main" id="{086F0CC2-7166-4D7D-B0CE-2C7D1B961902}"/>
                </a:ext>
              </a:extLst>
            </p:cNvPr>
            <p:cNvSpPr/>
            <p:nvPr/>
          </p:nvSpPr>
          <p:spPr>
            <a:xfrm>
              <a:off x="8920976" y="644524"/>
              <a:ext cx="2810107" cy="2544725"/>
            </a:xfrm>
            <a:prstGeom prst="roundRect">
              <a:avLst/>
            </a:prstGeom>
            <a:blipFill dpi="0" rotWithShape="1"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pt-BR">
                <a:ln w="0"/>
                <a:solidFill>
                  <a:schemeClr val="accent1"/>
                </a:solidFill>
                <a:effectLst>
                  <a:outerShdw blurRad="60007" dist="310007" dir="7680000" sy="30000" kx="1300200" algn="ctr" rotWithShape="0">
                    <a:prstClr val="black">
                      <a:alpha val="32000"/>
                    </a:prstClr>
                  </a:outerShdw>
                </a:effectLst>
              </a:endParaRPr>
            </a:p>
          </p:txBody>
        </p:sp>
      </p:grpSp>
      <p:sp>
        <p:nvSpPr>
          <p:cNvPr id="5" name="CaixaDeTexto 4">
            <a:extLst>
              <a:ext uri="{FF2B5EF4-FFF2-40B4-BE49-F238E27FC236}">
                <a16:creationId xmlns:a16="http://schemas.microsoft.com/office/drawing/2014/main" id="{551A8622-C0B1-4B82-A11C-2C3564D4930C}"/>
              </a:ext>
            </a:extLst>
          </p:cNvPr>
          <p:cNvSpPr txBox="1"/>
          <p:nvPr/>
        </p:nvSpPr>
        <p:spPr>
          <a:xfrm>
            <a:off x="245969" y="2321004"/>
            <a:ext cx="2932771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6600" dirty="0">
                <a:latin typeface="Baskerville Old Face" panose="02020602080505020303" pitchFamily="18" charset="0"/>
              </a:rPr>
              <a:t>Causas</a:t>
            </a:r>
          </a:p>
        </p:txBody>
      </p:sp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664D85EF-DFD1-49A0-AE0B-96497AB9600B}"/>
              </a:ext>
            </a:extLst>
          </p:cNvPr>
          <p:cNvSpPr/>
          <p:nvPr/>
        </p:nvSpPr>
        <p:spPr>
          <a:xfrm>
            <a:off x="8820614" y="2572125"/>
            <a:ext cx="880947" cy="20452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8" name="Retângulo: Cantos Arredondados 7">
            <a:extLst>
              <a:ext uri="{FF2B5EF4-FFF2-40B4-BE49-F238E27FC236}">
                <a16:creationId xmlns:a16="http://schemas.microsoft.com/office/drawing/2014/main" id="{EF6A2AC9-50F0-45BF-8364-14F1ECDE91E5}"/>
              </a:ext>
            </a:extLst>
          </p:cNvPr>
          <p:cNvSpPr/>
          <p:nvPr/>
        </p:nvSpPr>
        <p:spPr>
          <a:xfrm>
            <a:off x="11311053" y="985760"/>
            <a:ext cx="880947" cy="204529"/>
          </a:xfrm>
          <a:prstGeom prst="roundRect">
            <a:avLst>
              <a:gd name="adj" fmla="val 50000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9" name="Retângulo: Cantos Arredondados 8">
            <a:extLst>
              <a:ext uri="{FF2B5EF4-FFF2-40B4-BE49-F238E27FC236}">
                <a16:creationId xmlns:a16="http://schemas.microsoft.com/office/drawing/2014/main" id="{99E46B77-34E7-406F-B10D-80A54628B4E4}"/>
              </a:ext>
            </a:extLst>
          </p:cNvPr>
          <p:cNvSpPr/>
          <p:nvPr/>
        </p:nvSpPr>
        <p:spPr>
          <a:xfrm>
            <a:off x="9538010" y="2724525"/>
            <a:ext cx="464634" cy="204529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Retângulo: Cantos Arredondados 10">
            <a:extLst>
              <a:ext uri="{FF2B5EF4-FFF2-40B4-BE49-F238E27FC236}">
                <a16:creationId xmlns:a16="http://schemas.microsoft.com/office/drawing/2014/main" id="{2CDEE95B-587F-480D-9216-85E531A2294D}"/>
              </a:ext>
            </a:extLst>
          </p:cNvPr>
          <p:cNvSpPr/>
          <p:nvPr/>
        </p:nvSpPr>
        <p:spPr>
          <a:xfrm>
            <a:off x="8861182" y="3909488"/>
            <a:ext cx="2654633" cy="2572125"/>
          </a:xfrm>
          <a:prstGeom prst="roundRect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4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644260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3197F334-BE5F-4AC6-9DB8-75B2E23ED45A}"/>
              </a:ext>
            </a:extLst>
          </p:cNvPr>
          <p:cNvSpPr/>
          <p:nvPr/>
        </p:nvSpPr>
        <p:spPr>
          <a:xfrm>
            <a:off x="8753067" y="3046141"/>
            <a:ext cx="2606309" cy="2826834"/>
          </a:xfrm>
          <a:prstGeom prst="roundRect">
            <a:avLst>
              <a:gd name="adj" fmla="val 29931"/>
            </a:avLst>
          </a:prstGeom>
          <a:solidFill>
            <a:srgbClr val="8D2E2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5C080A2-25B9-4482-BB01-3C3B48CC3EDA}"/>
              </a:ext>
            </a:extLst>
          </p:cNvPr>
          <p:cNvSpPr/>
          <p:nvPr/>
        </p:nvSpPr>
        <p:spPr>
          <a:xfrm>
            <a:off x="0" y="0"/>
            <a:ext cx="3078379" cy="6859945"/>
          </a:xfrm>
          <a:prstGeom prst="rect">
            <a:avLst/>
          </a:prstGeom>
          <a:solidFill>
            <a:srgbClr val="8D2E26"/>
          </a:solidFill>
          <a:ln>
            <a:solidFill>
              <a:srgbClr val="A311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B3D3B97-2EA9-42DD-ADE0-2CA7504EE60D}"/>
              </a:ext>
            </a:extLst>
          </p:cNvPr>
          <p:cNvSpPr txBox="1"/>
          <p:nvPr/>
        </p:nvSpPr>
        <p:spPr>
          <a:xfrm>
            <a:off x="3538656" y="164127"/>
            <a:ext cx="5574967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A partir de 1870, os conflitos aumentaram e a Lei Áurea (1888) isolou a monarquia, fazendo a elite cafeeira apoiar o republicanismo. Com o regime fragilizado, Deodoro da Fonseca liderou o golpe de 1889 que depôs Dom Pedro II.</a:t>
            </a:r>
            <a:endParaRPr lang="pt-BR" dirty="0">
              <a:latin typeface="Baskerville Old Face" panose="02020602080505020303" pitchFamily="18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51A8622-C0B1-4B82-A11C-2C3564D4930C}"/>
              </a:ext>
            </a:extLst>
          </p:cNvPr>
          <p:cNvSpPr txBox="1"/>
          <p:nvPr/>
        </p:nvSpPr>
        <p:spPr>
          <a:xfrm>
            <a:off x="-1" y="164127"/>
            <a:ext cx="3078380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D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E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S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E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N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V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O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L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V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I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M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E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N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T</a:t>
            </a:r>
          </a:p>
          <a:p>
            <a:pPr algn="ctr"/>
            <a:r>
              <a:rPr lang="pt-BR" sz="2800" cap="all" dirty="0">
                <a:latin typeface="Adobe Devanagari" panose="02040503050201020203" pitchFamily="18" charset="0"/>
                <a:cs typeface="Adobe Devanagari" panose="02040503050201020203" pitchFamily="18" charset="0"/>
              </a:rPr>
              <a:t>o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E46C24FF-D093-4AAE-BF5E-C504318A835B}"/>
              </a:ext>
            </a:extLst>
          </p:cNvPr>
          <p:cNvSpPr/>
          <p:nvPr/>
        </p:nvSpPr>
        <p:spPr>
          <a:xfrm>
            <a:off x="9113623" y="3429000"/>
            <a:ext cx="2606309" cy="2826834"/>
          </a:xfrm>
          <a:prstGeom prst="roundRect">
            <a:avLst>
              <a:gd name="adj" fmla="val 29931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899702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: Cantos Arredondados 6">
            <a:extLst>
              <a:ext uri="{FF2B5EF4-FFF2-40B4-BE49-F238E27FC236}">
                <a16:creationId xmlns:a16="http://schemas.microsoft.com/office/drawing/2014/main" id="{A0C806A1-BA49-489D-B82B-1952FDD3D6AD}"/>
              </a:ext>
            </a:extLst>
          </p:cNvPr>
          <p:cNvSpPr/>
          <p:nvPr/>
        </p:nvSpPr>
        <p:spPr>
          <a:xfrm>
            <a:off x="9631833" y="0"/>
            <a:ext cx="2695518" cy="2826834"/>
          </a:xfrm>
          <a:prstGeom prst="roundRect">
            <a:avLst>
              <a:gd name="adj" fmla="val 29931"/>
            </a:avLst>
          </a:prstGeom>
          <a:solidFill>
            <a:srgbClr val="A5766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Retângulo 1">
            <a:extLst>
              <a:ext uri="{FF2B5EF4-FFF2-40B4-BE49-F238E27FC236}">
                <a16:creationId xmlns:a16="http://schemas.microsoft.com/office/drawing/2014/main" id="{A5C080A2-25B9-4482-BB01-3C3B48CC3EDA}"/>
              </a:ext>
            </a:extLst>
          </p:cNvPr>
          <p:cNvSpPr/>
          <p:nvPr/>
        </p:nvSpPr>
        <p:spPr>
          <a:xfrm>
            <a:off x="0" y="0"/>
            <a:ext cx="3078379" cy="6859945"/>
          </a:xfrm>
          <a:prstGeom prst="rect">
            <a:avLst/>
          </a:prstGeom>
          <a:solidFill>
            <a:srgbClr val="9A1A1A"/>
          </a:solidFill>
          <a:ln>
            <a:solidFill>
              <a:srgbClr val="A3111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AB3D3B97-2EA9-42DD-ADE0-2CA7504EE60D}"/>
              </a:ext>
            </a:extLst>
          </p:cNvPr>
          <p:cNvSpPr txBox="1"/>
          <p:nvPr/>
        </p:nvSpPr>
        <p:spPr>
          <a:xfrm>
            <a:off x="3435218" y="1659285"/>
            <a:ext cx="5574967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A Proclamação da República deu início à República Velha, fortaleceu os militares e deixou problemas sociais, como a falta de apoio aos </a:t>
            </a:r>
            <a:r>
              <a:rPr lang="pt-BR" sz="3200" dirty="0" err="1"/>
              <a:t>ex-escravizados</a:t>
            </a:r>
            <a:r>
              <a:rPr lang="pt-BR" sz="3200" dirty="0"/>
              <a:t>, marcando a transição para um novo modelo político no Brasil.</a:t>
            </a:r>
            <a:endParaRPr lang="pt-BR" dirty="0">
              <a:latin typeface="Baskerville Old Face" panose="02020602080505020303" pitchFamily="18" charset="0"/>
            </a:endParaRP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551A8622-C0B1-4B82-A11C-2C3564D4930C}"/>
              </a:ext>
            </a:extLst>
          </p:cNvPr>
          <p:cNvSpPr txBox="1"/>
          <p:nvPr/>
        </p:nvSpPr>
        <p:spPr>
          <a:xfrm>
            <a:off x="1164900" y="230479"/>
            <a:ext cx="2775118" cy="69865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200" dirty="0"/>
              <a:t>C</a:t>
            </a:r>
          </a:p>
          <a:p>
            <a:r>
              <a:rPr lang="pt-BR" sz="3200" dirty="0"/>
              <a:t>O</a:t>
            </a:r>
          </a:p>
          <a:p>
            <a:r>
              <a:rPr lang="pt-BR" sz="3200" dirty="0"/>
              <a:t>N</a:t>
            </a:r>
          </a:p>
          <a:p>
            <a:r>
              <a:rPr lang="pt-BR" sz="3200" dirty="0"/>
              <a:t>S</a:t>
            </a:r>
          </a:p>
          <a:p>
            <a:r>
              <a:rPr lang="pt-BR" sz="3200" dirty="0"/>
              <a:t>E</a:t>
            </a:r>
          </a:p>
          <a:p>
            <a:r>
              <a:rPr lang="pt-BR" sz="3200" dirty="0"/>
              <a:t>Q</a:t>
            </a:r>
          </a:p>
          <a:p>
            <a:r>
              <a:rPr lang="pt-BR" sz="3200" dirty="0"/>
              <a:t>U</a:t>
            </a:r>
          </a:p>
          <a:p>
            <a:r>
              <a:rPr lang="pt-BR" sz="3200" dirty="0"/>
              <a:t>Ê</a:t>
            </a:r>
          </a:p>
          <a:p>
            <a:r>
              <a:rPr lang="pt-BR" sz="3200" dirty="0"/>
              <a:t>N</a:t>
            </a:r>
          </a:p>
          <a:p>
            <a:r>
              <a:rPr lang="pt-BR" sz="3200" dirty="0"/>
              <a:t>C</a:t>
            </a:r>
          </a:p>
          <a:p>
            <a:r>
              <a:rPr lang="pt-BR" sz="3200" dirty="0"/>
              <a:t>I</a:t>
            </a:r>
          </a:p>
          <a:p>
            <a:r>
              <a:rPr lang="pt-BR" sz="3200" dirty="0"/>
              <a:t>A</a:t>
            </a:r>
          </a:p>
          <a:p>
            <a:r>
              <a:rPr lang="pt-BR" sz="3200" dirty="0"/>
              <a:t>S</a:t>
            </a:r>
          </a:p>
          <a:p>
            <a:endParaRPr lang="pt-BR" sz="3200" dirty="0">
              <a:latin typeface="Adobe Devanagari" panose="02040503050201020203" pitchFamily="18" charset="0"/>
              <a:cs typeface="Adobe Devanagari" panose="02040503050201020203" pitchFamily="18" charset="0"/>
            </a:endParaRP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88356822-AD39-4878-98D5-99857E19E510}"/>
              </a:ext>
            </a:extLst>
          </p:cNvPr>
          <p:cNvSpPr/>
          <p:nvPr/>
        </p:nvSpPr>
        <p:spPr>
          <a:xfrm>
            <a:off x="9234108" y="245868"/>
            <a:ext cx="2695518" cy="2826834"/>
          </a:xfrm>
          <a:prstGeom prst="roundRect">
            <a:avLst>
              <a:gd name="adj" fmla="val 29931"/>
            </a:avLst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  <a:ext uri="{837473B0-CC2E-450A-ABE3-18F120FF3D39}">
                  <a1611:picAttrSrcUrl xmlns:a1611="http://schemas.microsoft.com/office/drawing/2016/11/main" r:id="rId3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5434169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238</Words>
  <Application>Microsoft Office PowerPoint</Application>
  <PresentationFormat>Widescreen</PresentationFormat>
  <Paragraphs>38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1" baseType="lpstr">
      <vt:lpstr>Adobe Devanagari</vt:lpstr>
      <vt:lpstr>Arial</vt:lpstr>
      <vt:lpstr>Baskerville Old Face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Dominique Monalisa</dc:creator>
  <cp:lastModifiedBy>Dominique Monalisa</cp:lastModifiedBy>
  <cp:revision>13</cp:revision>
  <dcterms:created xsi:type="dcterms:W3CDTF">2025-12-02T20:48:35Z</dcterms:created>
  <dcterms:modified xsi:type="dcterms:W3CDTF">2025-12-29T13:32:43Z</dcterms:modified>
</cp:coreProperties>
</file>

<file path=docProps/thumbnail.jpeg>
</file>